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9"/>
  </p:notesMasterIdLst>
  <p:handoutMasterIdLst>
    <p:handoutMasterId r:id="rId10"/>
  </p:handoutMasterIdLst>
  <p:sldIdLst>
    <p:sldId id="325" r:id="rId2"/>
    <p:sldId id="396" r:id="rId3"/>
    <p:sldId id="418" r:id="rId4"/>
    <p:sldId id="422" r:id="rId5"/>
    <p:sldId id="423" r:id="rId6"/>
    <p:sldId id="397" r:id="rId7"/>
    <p:sldId id="421" r:id="rId8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3E0"/>
    <a:srgbClr val="000099"/>
    <a:srgbClr val="1E4584"/>
    <a:srgbClr val="0B79BD"/>
    <a:srgbClr val="003399"/>
    <a:srgbClr val="CC3300"/>
    <a:srgbClr val="28517A"/>
    <a:srgbClr val="162C42"/>
    <a:srgbClr val="336699"/>
    <a:srgbClr val="397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95" autoAdjust="0"/>
    <p:restoredTop sz="81295" autoAdjust="0"/>
  </p:normalViewPr>
  <p:slideViewPr>
    <p:cSldViewPr>
      <p:cViewPr varScale="1">
        <p:scale>
          <a:sx n="117" d="100"/>
          <a:sy n="117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запланировано 211 контрольных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(надзорных) мероприятий</a:t>
            </a:r>
          </a:p>
        </c:rich>
      </c:tx>
      <c:layout>
        <c:manualLayout>
          <c:xMode val="edge"/>
          <c:yMode val="edge"/>
          <c:x val="0.11887353587470055"/>
          <c:y val="2.15706856081065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 запланировано 211контрольных (надзорных) мероприятий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597-43DC-96A2-B63922FDE1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597-43DC-96A2-B63922FDE1F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Федеральный государтсвненный надзор в области промышленной безопасности</c:v>
                </c:pt>
                <c:pt idx="1">
                  <c:v>Федеральный государственный энергетический надзор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182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3A-41D1-B063-94364D44F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4.433814330780133E-2"/>
          <c:y val="0.67155860464602946"/>
          <c:w val="0.91759556383176077"/>
          <c:h val="0.292191883142802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39 контрольных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(надзорных) мероприятий</a:t>
            </a:r>
          </a:p>
        </c:rich>
      </c:tx>
      <c:layout>
        <c:manualLayout>
          <c:xMode val="edge"/>
          <c:yMode val="edge"/>
          <c:x val="0.18773090727519684"/>
          <c:y val="2.15706856081065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136417866595137E-2"/>
          <c:y val="0.20966706411079519"/>
          <c:w val="0.92786358213340492"/>
          <c:h val="0.5061722733464455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 запланировано 211контрольных (надзорных) мероприятий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E0-4808-989E-29F4E2D8BA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E0-4808-989E-29F4E2D8BA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Федеральный государтсвненный надзор в области промышленной безопасности</c:v>
                </c:pt>
                <c:pt idx="1">
                  <c:v>Федеральный государственный энергетический надзор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33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E0-4808-989E-29F4E2D8BA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4.433814330780133E-2"/>
          <c:y val="0.67155860464602946"/>
          <c:w val="0.91759556383176077"/>
          <c:h val="0.292191883142802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отменено 172 контрольных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(надзорных) мероприятий</a:t>
            </a:r>
          </a:p>
        </c:rich>
      </c:tx>
      <c:layout>
        <c:manualLayout>
          <c:xMode val="edge"/>
          <c:yMode val="edge"/>
          <c:x val="0.18773090727519684"/>
          <c:y val="2.15706856081065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 запланировано 211контрольных (надзорных) мероприятий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7B6-4738-A560-4E122E3BE5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7B6-4738-A560-4E122E3BE5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Федеральный государтсвненный надзор в области промышленной безопасности</c:v>
                </c:pt>
                <c:pt idx="1">
                  <c:v>Федеральный государственный энергетический надзор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149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B6-4738-A560-4E122E3BE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4.433814330780133E-2"/>
          <c:y val="0.67155860464602946"/>
          <c:w val="0.91759556383176077"/>
          <c:h val="0.292191883142802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satMod val="120000"/>
                    <a:lumMod val="120000"/>
                  </a:schemeClr>
                </a:gs>
                <a:gs pos="100000">
                  <a:schemeClr val="accent2">
                    <a:shade val="89000"/>
                    <a:lumMod val="9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38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6360000"/>
              </a:lightRig>
            </a:scene3d>
            <a:sp3d prstMaterial="flat">
              <a:bevelT w="63500" h="63500"/>
              <a:contourClr>
                <a:scrgbClr r="0" g="0" b="0">
                  <a:shade val="25000"/>
                  <a:satMod val="180000"/>
                </a:scrgb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E5-4FC5-9D30-57A2BFA84F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5254208"/>
        <c:axId val="155254864"/>
        <c:axId val="0"/>
      </c:bar3DChart>
      <c:catAx>
        <c:axId val="15525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5254864"/>
        <c:crosses val="autoZero"/>
        <c:auto val="1"/>
        <c:lblAlgn val="ctr"/>
        <c:lblOffset val="100"/>
        <c:noMultiLvlLbl val="0"/>
      </c:catAx>
      <c:valAx>
        <c:axId val="15525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5254208"/>
        <c:crosses val="autoZero"/>
        <c:crossBetween val="between"/>
        <c:majorUnit val="1"/>
      </c:valAx>
      <c:spPr>
        <a:solidFill>
          <a:schemeClr val="accent1">
            <a:lumMod val="7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0293E0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3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3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13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C3A7D9-BB10-4F84-9191-66E63D4959FD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01F1B-636D-4C0E-9556-4A00AB4836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A219E9-AA95-4D8E-A1D4-DC1A3D2AF1AE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A3827-B749-46EC-A5E8-D169E06AF3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410B0-515B-4106-842F-E40EB5AC8D27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5524A-21AE-4BE2-98DC-D28763ED07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0647F5-75A1-44B5-9F55-32E53988C54E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DE44F-10A0-482C-B1D0-E52EC3345A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0F97F-9A46-42F9-9BB3-76041D339C7D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A61AF6-B038-4FF3-A856-EAA5F85E9B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8D311E-8C31-4514-A090-7EA025B400AE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A3231-8BFE-45CF-8926-65272BEEE8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335EE1-0C32-443F-9543-5F80C59330E0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460DE-7B97-4A7A-9310-B71A920FC3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86DEF7-A2C9-42B1-8202-BAB57D5DC091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B382C-9A45-41AD-98D9-2BA7E51949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D4837-BB3B-480D-A029-30EECB1D7BF6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EE1F3F-8B0D-440D-9581-9F16D5C3AB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1D949-1ADE-4443-8130-76E9493C75D4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CAB30-65C3-403B-8A27-ABDA242F7D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1A73A0-52E2-4986-9027-A0ACD87EBF07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4FE80-5740-432D-8BAD-B40E554523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A36FB59-873C-4E7E-92B5-45B8BDBD41D6}" type="datetime1">
              <a:rPr lang="ru-RU" smtClean="0"/>
              <a:pPr>
                <a:defRPr/>
              </a:pPr>
              <a:t>03.08.2023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5073C6B-4F47-4EA2-AB90-D23E1C8741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064896" cy="169969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контрольно-надзорной деятельности Средне-Поволжского управления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задачи на 2023 год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4FE80-5740-432D-8BAD-B40E55452351}" type="slidenum"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</a:t>
            </a:fld>
            <a:endParaRPr lang="ru-RU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Рисунок 4" descr="Лого_фон.jpg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t="10860" b="10860"/>
          <a:stretch>
            <a:fillRect/>
          </a:stretch>
        </p:blipFill>
        <p:spPr>
          <a:xfrm>
            <a:off x="251520" y="332656"/>
            <a:ext cx="8640960" cy="2453407"/>
          </a:xfrm>
        </p:spPr>
      </p:pic>
    </p:spTree>
    <p:extLst>
      <p:ext uri="{BB962C8B-B14F-4D97-AF65-F5344CB8AC3E}">
        <p14:creationId xmlns:p14="http://schemas.microsoft.com/office/powerpoint/2010/main" val="382028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0" y="32176"/>
            <a:ext cx="9144000" cy="1164575"/>
            <a:chOff x="0" y="289"/>
            <a:chExt cx="5760" cy="749"/>
          </a:xfrm>
        </p:grpSpPr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5087778" y="3222072"/>
            <a:ext cx="3822192" cy="34472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бъект 22"/>
          <p:cNvSpPr>
            <a:spLocks noGrp="1"/>
          </p:cNvSpPr>
          <p:nvPr>
            <p:ph sz="quarter" idx="14"/>
          </p:nvPr>
        </p:nvSpPr>
        <p:spPr>
          <a:xfrm>
            <a:off x="4788024" y="2492896"/>
            <a:ext cx="3822192" cy="34472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63240658"/>
              </p:ext>
            </p:extLst>
          </p:nvPr>
        </p:nvGraphicFramePr>
        <p:xfrm>
          <a:off x="698783" y="1079848"/>
          <a:ext cx="3873217" cy="29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267783108"/>
              </p:ext>
            </p:extLst>
          </p:nvPr>
        </p:nvGraphicFramePr>
        <p:xfrm>
          <a:off x="4571999" y="1061254"/>
          <a:ext cx="3873217" cy="29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679571528"/>
              </p:ext>
            </p:extLst>
          </p:nvPr>
        </p:nvGraphicFramePr>
        <p:xfrm>
          <a:off x="2635391" y="4005064"/>
          <a:ext cx="3873217" cy="2943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3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4"/>
          <p:cNvSpPr>
            <a:spLocks noGrp="1"/>
          </p:cNvSpPr>
          <p:nvPr>
            <p:ph type="title"/>
          </p:nvPr>
        </p:nvSpPr>
        <p:spPr>
          <a:xfrm>
            <a:off x="1943708" y="851923"/>
            <a:ext cx="5256584" cy="8164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0" y="32176"/>
            <a:ext cx="9144000" cy="1164575"/>
            <a:chOff x="0" y="289"/>
            <a:chExt cx="5760" cy="749"/>
          </a:xfrm>
        </p:grpSpPr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Блок-схема: процесс 1"/>
          <p:cNvSpPr/>
          <p:nvPr/>
        </p:nvSpPr>
        <p:spPr>
          <a:xfrm>
            <a:off x="636587" y="1532777"/>
            <a:ext cx="8136904" cy="1266416"/>
          </a:xfrm>
          <a:prstGeom prst="flowChart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Федеральной службы по экологическому, технологическому и атомному надзору от 23.11.2021 «Об утверждении перечня индикаторов риска нарушения обязательных требований, используемых при осуществлении федеральной службой по экологическому, технологическому и атомному надзору и ее территориальными органами федерального государственного надзора в области промышленной безопасности»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36587" y="2888256"/>
            <a:ext cx="2602174" cy="1542681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 территориальный орган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информации о трех и более инцидентах, произошедших на опасном производственном объекте в течение одного календарного года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347864" y="2869855"/>
            <a:ext cx="2941451" cy="154254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 акте технического расследования причин аварии сведений о причинах аварии, связанных с нарушением требований промышленной безопасности на опасном производственном объекте, эксплуатируемом юридическим лицом (индивидуальным предпринимателем)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6419108" y="2899723"/>
            <a:ext cx="2354383" cy="148840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реестре лицензий сведений о лицензии юридического лица (индивидуального предпринимателя)</a:t>
            </a: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4788023" y="4653136"/>
            <a:ext cx="3985467" cy="172819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сведений об опасном производственном объекте III, IV класса опасности в государственном реестре опасных производственных объектов по истечении 2 лет с даты внесения сведений в реестр заключений экспертизы промышленной безопасности об экспертизе промышленной безопасности, проведенной в отношении документации на консервацию или ликвидацию такого объекта</a:t>
            </a: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636587" y="4653136"/>
            <a:ext cx="3863405" cy="172819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сведений о юридическом лице (индивидуальном предпринимателе), эксплуатирующем опасный производственный объект III, IV класса опасности, сведения о котором содержатся в государственном реестре опасных производственных объектов, из единого государственного реестра юридических лиц (единого государственного реестра индивидуальных предпринимателей)</a:t>
            </a:r>
          </a:p>
        </p:txBody>
      </p:sp>
    </p:spTree>
    <p:extLst>
      <p:ext uri="{BB962C8B-B14F-4D97-AF65-F5344CB8AC3E}">
        <p14:creationId xmlns:p14="http://schemas.microsoft.com/office/powerpoint/2010/main" val="421851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4"/>
          <p:cNvSpPr>
            <a:spLocks noGrp="1"/>
          </p:cNvSpPr>
          <p:nvPr>
            <p:ph type="title"/>
          </p:nvPr>
        </p:nvSpPr>
        <p:spPr>
          <a:xfrm>
            <a:off x="1943708" y="851923"/>
            <a:ext cx="5256584" cy="8164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0" y="32176"/>
            <a:ext cx="9144000" cy="1164575"/>
            <a:chOff x="0" y="289"/>
            <a:chExt cx="5760" cy="749"/>
          </a:xfrm>
        </p:grpSpPr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Блок-схема: процесс 1"/>
          <p:cNvSpPr/>
          <p:nvPr/>
        </p:nvSpPr>
        <p:spPr>
          <a:xfrm>
            <a:off x="636587" y="1532777"/>
            <a:ext cx="8136904" cy="1266416"/>
          </a:xfrm>
          <a:prstGeom prst="flowChart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30.03.2023 № 134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перечень индикаторов риска нарушения обязательных требований, используемых при осуществлении Федеральной службой по экологическому, технологическому и атомному надзору и её территориальными органами федерального государственного надзора в области промышленной безопасности, утвержденный приказом Федеральной службы по экологическому, технологическому и атомному надзору от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23.11.2021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397»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36587" y="2888256"/>
            <a:ext cx="2423245" cy="385311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сведений о заключении экспертизы промышленной безопасности, содержащем срок дальнейшей безопасной эксплуатации технического устройства, применяемого на опасном производственном объекте III или IV класса опасности, или сведений о выводе из эксплуатации такого технического устройства по истечении года после установленного срока его эксплуатации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203848" y="2869854"/>
            <a:ext cx="2592288" cy="387151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сведений о заключении экспертизы промышленной безопасности, содержащем вывод о соответствии здания или сооружения на опасном производственном объекте III или IV класса опасности требованиям промышленной безопасности, либо сведений о выводе из эксплуатации такого здания или сооружения по истечении года с даты внесения в реестр заключений экспертизы промышленной безопасности заключения, содержащего вывод о несоответствии такого здания или сооружения требованиям промышленной безопасности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5940152" y="2899722"/>
            <a:ext cx="2833339" cy="3841646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 выдачи экспертом в области промышленной безопасности заведомо ложного заключения экспертизы промышленной безопасности4 в отношении объекта экспертизы заказчика, при наличии в реестре заключений экспертизы промышленной безопасности сведений о заключении экспертизы промышленной безопасности, содержащем вывод о соответствии объекта экспертизы требованиям промышленной безопасности, выданном указанным экспертом в отношении иных объектов экспертизы этого заказчика в течение двух лет, предшествующих дате привлечения эксперта к административной ответственности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80694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4"/>
          <p:cNvSpPr>
            <a:spLocks noGrp="1"/>
          </p:cNvSpPr>
          <p:nvPr>
            <p:ph type="title"/>
          </p:nvPr>
        </p:nvSpPr>
        <p:spPr>
          <a:xfrm>
            <a:off x="1943708" y="851923"/>
            <a:ext cx="5256584" cy="8164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Индикаторы риска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0" y="32176"/>
            <a:ext cx="9144000" cy="1164575"/>
            <a:chOff x="0" y="289"/>
            <a:chExt cx="5760" cy="749"/>
          </a:xfrm>
        </p:grpSpPr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srgbClr val="1E458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Блок-схема: процесс 1"/>
          <p:cNvSpPr/>
          <p:nvPr/>
        </p:nvSpPr>
        <p:spPr>
          <a:xfrm>
            <a:off x="636587" y="1532777"/>
            <a:ext cx="8136904" cy="1266416"/>
          </a:xfrm>
          <a:prstGeom prst="flowChart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12.12.2021 №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426 «Об утверждении индикатора риска нарушения обязательных требований, используемого для осуществления федерального лицензионного контроля за деятельностью по проведению экспертизы промышленной безопасности»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36587" y="2888256"/>
            <a:ext cx="8136904" cy="1188816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Трехкратный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 рост количества заключений экспертизы промышленной безопасности, внесенных в реестр заключений экспертизы промышленной безопасности в соответствии с пунктом 5 статьи 13 Федерального закона от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21.07.1997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116-ФЗ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промышленной безопасности опасных производственных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объектов» за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год, по сравнению с аналогичным предыдущим периодом при условии отсутствия изменений в законодательстве в области промышленной безопасности, способствующих увеличению количества объектов экспертизы промышленной безопасности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54696417"/>
              </p:ext>
            </p:extLst>
          </p:nvPr>
        </p:nvGraphicFramePr>
        <p:xfrm>
          <a:off x="1619672" y="4365104"/>
          <a:ext cx="6096000" cy="1543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573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688" y="1196752"/>
            <a:ext cx="8229600" cy="46631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Антитеррористическая защищенность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4000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06" y="2492896"/>
            <a:ext cx="8871690" cy="340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3016"/>
            <a:ext cx="8229600" cy="104409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A3231-8BFE-45CF-8926-65272BEEE873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7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360"/>
            <a:ext cx="91440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30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TC101859861[[fn=Выставка]]</Template>
  <TotalTime>9418</TotalTime>
  <Words>585</Words>
  <Application>Microsoft Office PowerPoint</Application>
  <PresentationFormat>Экран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Candara</vt:lpstr>
      <vt:lpstr>Symbol</vt:lpstr>
      <vt:lpstr>Times New Roman</vt:lpstr>
      <vt:lpstr>Волна</vt:lpstr>
      <vt:lpstr>Результаты контрольно-надзорной деятельности Средне-Поволжского управления Ростехнадзора и задачи на 2023 год</vt:lpstr>
      <vt:lpstr>Презентация PowerPoint</vt:lpstr>
      <vt:lpstr>Индикаторы риска</vt:lpstr>
      <vt:lpstr>Индикаторы риска</vt:lpstr>
      <vt:lpstr>Индикаторы риска</vt:lpstr>
      <vt:lpstr>Антитеррористическая защищенность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D</cp:lastModifiedBy>
  <cp:revision>550</cp:revision>
  <cp:lastPrinted>2023-08-03T04:54:19Z</cp:lastPrinted>
  <dcterms:created xsi:type="dcterms:W3CDTF">2013-03-25T09:28:04Z</dcterms:created>
  <dcterms:modified xsi:type="dcterms:W3CDTF">2023-08-03T05:15:49Z</dcterms:modified>
</cp:coreProperties>
</file>